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9"/>
  </p:notesMasterIdLst>
  <p:sldIdLst>
    <p:sldId id="306" r:id="rId5"/>
    <p:sldId id="307" r:id="rId6"/>
    <p:sldId id="308" r:id="rId7"/>
    <p:sldId id="316" r:id="rId8"/>
    <p:sldId id="317" r:id="rId9"/>
    <p:sldId id="318" r:id="rId10"/>
    <p:sldId id="315" r:id="rId11"/>
    <p:sldId id="311" r:id="rId12"/>
    <p:sldId id="325" r:id="rId13"/>
    <p:sldId id="303" r:id="rId14"/>
    <p:sldId id="319" r:id="rId15"/>
    <p:sldId id="320" r:id="rId16"/>
    <p:sldId id="321" r:id="rId17"/>
    <p:sldId id="314" r:id="rId18"/>
    <p:sldId id="326" r:id="rId19"/>
    <p:sldId id="259" r:id="rId20"/>
    <p:sldId id="263" r:id="rId21"/>
    <p:sldId id="273" r:id="rId22"/>
    <p:sldId id="295" r:id="rId23"/>
    <p:sldId id="305" r:id="rId24"/>
    <p:sldId id="327" r:id="rId25"/>
    <p:sldId id="324" r:id="rId26"/>
    <p:sldId id="309" r:id="rId27"/>
    <p:sldId id="31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574"/>
  </p:normalViewPr>
  <p:slideViewPr>
    <p:cSldViewPr snapToGrid="0">
      <p:cViewPr varScale="1">
        <p:scale>
          <a:sx n="72" d="100"/>
          <a:sy n="72" d="100"/>
        </p:scale>
        <p:origin x="176" y="60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400"/>
            <a:t>Environment</a:t>
          </a: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/>
        </a:p>
      </dgm:t>
    </dgm:pt>
    <dgm:pt modelId="{349299C9-846E-4827-813A-349CCCE20782}">
      <dgm:prSet phldrT="[Text]" custT="1"/>
      <dgm:spPr/>
      <dgm:t>
        <a:bodyPr/>
        <a:lstStyle/>
        <a:p>
          <a:r>
            <a:rPr lang="en-US" sz="2000" dirty="0">
              <a:solidFill>
                <a:schemeClr val="accent2">
                  <a:lumMod val="75000"/>
                </a:schemeClr>
              </a:solidFill>
            </a:rPr>
            <a:t>Provide a safe environment for all</a:t>
          </a:r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400" dirty="0"/>
            <a:t>Choices</a:t>
          </a:r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/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/>
        </a:p>
      </dgm:t>
    </dgm:pt>
    <dgm:pt modelId="{5D70EFF5-8B31-4A1F-AE44-51E4CF0013EB}">
      <dgm:prSet phldrT="[Text]" custT="1"/>
      <dgm:spPr/>
      <dgm:t>
        <a:bodyPr/>
        <a:lstStyle/>
        <a:p>
          <a:r>
            <a:rPr lang="en-US" sz="2000" b="0" i="0" u="none" dirty="0">
              <a:solidFill>
                <a:schemeClr val="accent1"/>
              </a:solidFill>
            </a:rPr>
            <a:t>Give as many choices as safety allows.</a:t>
          </a:r>
          <a:endParaRPr lang="en-US" sz="2000" dirty="0">
            <a:solidFill>
              <a:schemeClr val="accent1"/>
            </a:solidFill>
          </a:endParaRPr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/>
        </a:p>
      </dgm:t>
    </dgm:pt>
    <dgm:pt modelId="{D71FC021-6A65-44D1-95B9-0E6C89079866}">
      <dgm:prSet phldrT="[Text]"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2400"/>
            <a:t>Recognize</a:t>
          </a:r>
          <a:endParaRPr lang="en-US" sz="1800"/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/>
        </a:p>
      </dgm:t>
    </dgm:pt>
    <dgm:pt modelId="{4A6BB192-9983-4F48-BBC5-6E384EED7EC5}">
      <dgm:prSet phldrT="[Text]" custT="1"/>
      <dgm:spPr/>
      <dgm:t>
        <a:bodyPr/>
        <a:lstStyle/>
        <a:p>
          <a:r>
            <a:rPr lang="en-US" sz="2000" b="0" i="0" u="none" dirty="0">
              <a:solidFill>
                <a:schemeClr val="accent5">
                  <a:lumMod val="75000"/>
                </a:schemeClr>
              </a:solidFill>
            </a:rPr>
            <a:t>Know the signs of issues arising in those you serve and work with</a:t>
          </a:r>
          <a:endParaRPr lang="en-US" sz="2000" dirty="0">
            <a:solidFill>
              <a:schemeClr val="accent5">
                <a:lumMod val="75000"/>
              </a:schemeClr>
            </a:solidFill>
          </a:endParaRPr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/>
        </a:p>
      </dgm:t>
    </dgm:pt>
    <dgm:pt modelId="{5EDA317F-AB2E-47DE-BA46-16FA60C3C561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2400"/>
            <a:t>Response</a:t>
          </a:r>
        </a:p>
      </dgm:t>
    </dgm:pt>
    <dgm:pt modelId="{775EBB35-E8CF-4A14-B0A8-45A53D65E711}" type="parTrans" cxnId="{7B8F902E-4BA3-41AA-9991-54805A6B93DE}">
      <dgm:prSet/>
      <dgm:spPr/>
      <dgm:t>
        <a:bodyPr/>
        <a:lstStyle/>
        <a:p>
          <a:endParaRPr lang="en-US"/>
        </a:p>
      </dgm:t>
    </dgm:pt>
    <dgm:pt modelId="{A75B061E-69EA-487C-8330-1430DA0F139D}" type="sibTrans" cxnId="{7B8F902E-4BA3-41AA-9991-54805A6B93DE}">
      <dgm:prSet/>
      <dgm:spPr/>
      <dgm:t>
        <a:bodyPr/>
        <a:lstStyle/>
        <a:p>
          <a:endParaRPr lang="en-US"/>
        </a:p>
      </dgm:t>
    </dgm:pt>
    <dgm:pt modelId="{F757DBC8-3670-4122-937A-47DB91C0F3FE}">
      <dgm:prSet phldrT="[Text]" custT="1"/>
      <dgm:spPr/>
      <dgm:t>
        <a:bodyPr/>
        <a:lstStyle/>
        <a:p>
          <a:r>
            <a:rPr lang="en-US" sz="1700" b="0" i="0" u="none" dirty="0">
              <a:solidFill>
                <a:schemeClr val="accent3">
                  <a:lumMod val="75000"/>
                </a:schemeClr>
              </a:solidFill>
            </a:rPr>
            <a:t>Use this knew knowledge to change policy, practice, and procedures that aren’t currently aligned with the needs of students</a:t>
          </a:r>
          <a:endParaRPr lang="en-US" sz="1700" dirty="0">
            <a:solidFill>
              <a:schemeClr val="accent3">
                <a:lumMod val="75000"/>
              </a:schemeClr>
            </a:solidFill>
          </a:endParaRPr>
        </a:p>
      </dgm:t>
    </dgm:pt>
    <dgm:pt modelId="{8F483F27-8D97-48E5-9210-1B448F1CE277}" type="parTrans" cxnId="{8A3D4B73-3658-4A4C-9DFE-F59E22A79482}">
      <dgm:prSet/>
      <dgm:spPr/>
      <dgm:t>
        <a:bodyPr/>
        <a:lstStyle/>
        <a:p>
          <a:endParaRPr lang="en-US"/>
        </a:p>
      </dgm:t>
    </dgm:pt>
    <dgm:pt modelId="{A46A41DD-2CA4-4800-8F85-546ABB24ED07}" type="sibTrans" cxnId="{8A3D4B73-3658-4A4C-9DFE-F59E22A79482}">
      <dgm:prSet/>
      <dgm:spPr/>
      <dgm:t>
        <a:bodyPr/>
        <a:lstStyle/>
        <a:p>
          <a:endParaRPr lang="en-US"/>
        </a:p>
      </dgm:t>
    </dgm:pt>
    <dgm:pt modelId="{7B2FF309-5120-45E2-ACC8-F8FAA9DBDA55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400"/>
            <a:t>Empower</a:t>
          </a:r>
          <a:endParaRPr lang="en-US" sz="1800"/>
        </a:p>
      </dgm:t>
    </dgm:pt>
    <dgm:pt modelId="{2CF5AF8A-5687-489A-9838-EDDBB760D421}" type="parTrans" cxnId="{D35DB9DA-961B-46CD-BB14-44CD766D8CB7}">
      <dgm:prSet/>
      <dgm:spPr/>
      <dgm:t>
        <a:bodyPr/>
        <a:lstStyle/>
        <a:p>
          <a:endParaRPr lang="en-US"/>
        </a:p>
      </dgm:t>
    </dgm:pt>
    <dgm:pt modelId="{D5CAA101-B828-45D7-965B-F77CD6FBA109}" type="sibTrans" cxnId="{D35DB9DA-961B-46CD-BB14-44CD766D8CB7}">
      <dgm:prSet/>
      <dgm:spPr/>
      <dgm:t>
        <a:bodyPr/>
        <a:lstStyle/>
        <a:p>
          <a:endParaRPr lang="en-US"/>
        </a:p>
      </dgm:t>
    </dgm:pt>
    <dgm:pt modelId="{EE155DB2-6788-4019-961C-F8B89C275CE8}">
      <dgm:prSet phldrT="[Text]" custT="1"/>
      <dgm:spPr/>
      <dgm:t>
        <a:bodyPr/>
        <a:lstStyle/>
        <a:p>
          <a:r>
            <a:rPr lang="en-US" sz="2000" dirty="0">
              <a:solidFill>
                <a:schemeClr val="accent4">
                  <a:lumMod val="75000"/>
                </a:schemeClr>
              </a:solidFill>
            </a:rPr>
            <a:t>Give the individual what is needed to build skills and be successful. </a:t>
          </a:r>
        </a:p>
      </dgm:t>
    </dgm:pt>
    <dgm:pt modelId="{8395B9D5-FF39-4045-8569-9C13F11FB1E5}" type="parTrans" cxnId="{E3D274C7-DB39-45B8-B18F-742495FE5026}">
      <dgm:prSet/>
      <dgm:spPr/>
      <dgm:t>
        <a:bodyPr/>
        <a:lstStyle/>
        <a:p>
          <a:endParaRPr lang="en-US"/>
        </a:p>
      </dgm:t>
    </dgm:pt>
    <dgm:pt modelId="{F94C628D-62C1-4AF5-B102-2A2AA7FD22DE}" type="sibTrans" cxnId="{E3D274C7-DB39-45B8-B18F-742495FE5026}">
      <dgm:prSet/>
      <dgm:spPr/>
      <dgm:t>
        <a:bodyPr/>
        <a:lstStyle/>
        <a:p>
          <a:endParaRPr lang="en-US"/>
        </a:p>
      </dgm:t>
    </dgm:pt>
    <dgm:pt modelId="{CC6B1D37-D5DC-4FA1-9F12-608C2B932BB2}">
      <dgm:prSet custT="1"/>
      <dgm:spPr/>
      <dgm:t>
        <a:bodyPr/>
        <a:lstStyle/>
        <a:p>
          <a:r>
            <a:rPr lang="en-US" sz="20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600" dirty="0">
              <a:solidFill>
                <a:schemeClr val="accent2">
                  <a:lumMod val="75000"/>
                </a:schemeClr>
              </a:solidFill>
            </a:rPr>
            <a:t>physically and emotionally  </a:t>
          </a:r>
        </a:p>
      </dgm:t>
    </dgm:pt>
    <dgm:pt modelId="{1CF87CD4-4103-47DF-BA41-A36C9A2EEBDC}" type="parTrans" cxnId="{8CF4DC25-D877-43C1-8F31-C8DA5245CF15}">
      <dgm:prSet/>
      <dgm:spPr/>
      <dgm:t>
        <a:bodyPr/>
        <a:lstStyle/>
        <a:p>
          <a:endParaRPr lang="en-US"/>
        </a:p>
      </dgm:t>
    </dgm:pt>
    <dgm:pt modelId="{50C897A5-5F89-4BC5-89B0-D524874B991C}" type="sibTrans" cxnId="{8CF4DC25-D877-43C1-8F31-C8DA5245CF15}">
      <dgm:prSet/>
      <dgm:spPr/>
      <dgm:t>
        <a:bodyPr/>
        <a:lstStyle/>
        <a:p>
          <a:endParaRPr lang="en-US"/>
        </a:p>
      </dgm:t>
    </dgm:pt>
    <dgm:pt modelId="{3AFF5477-7678-4483-A305-45B511DD2F73}">
      <dgm:prSet custT="1"/>
      <dgm:spPr/>
      <dgm:t>
        <a:bodyPr/>
        <a:lstStyle/>
        <a:p>
          <a:r>
            <a:rPr lang="en-US" sz="1600" b="0" i="0" u="none" dirty="0">
              <a:solidFill>
                <a:schemeClr val="accent1"/>
              </a:solidFill>
            </a:rPr>
            <a:t>Save “Hard Nos” for when necessary</a:t>
          </a:r>
          <a:endParaRPr lang="en-US" sz="1600" dirty="0">
            <a:solidFill>
              <a:schemeClr val="accent1"/>
            </a:solidFill>
          </a:endParaRPr>
        </a:p>
      </dgm:t>
    </dgm:pt>
    <dgm:pt modelId="{3B1C8251-B330-4017-B2F7-C597011347DF}" type="parTrans" cxnId="{8116B9A8-60A9-4981-AA39-4D0A23930486}">
      <dgm:prSet/>
      <dgm:spPr/>
      <dgm:t>
        <a:bodyPr/>
        <a:lstStyle/>
        <a:p>
          <a:endParaRPr lang="en-US"/>
        </a:p>
      </dgm:t>
    </dgm:pt>
    <dgm:pt modelId="{D010E1AA-4883-49BD-AF8D-CE69E2B38781}" type="sibTrans" cxnId="{8116B9A8-60A9-4981-AA39-4D0A23930486}">
      <dgm:prSet/>
      <dgm:spPr/>
      <dgm:t>
        <a:bodyPr/>
        <a:lstStyle/>
        <a:p>
          <a:endParaRPr lang="en-US"/>
        </a:p>
      </dgm:t>
    </dgm:pt>
    <dgm:pt modelId="{C1ACFDE2-708C-4F38-81ED-BDAB9D07DF23}">
      <dgm:prSet custT="1"/>
      <dgm:spPr/>
      <dgm:t>
        <a:bodyPr/>
        <a:lstStyle/>
        <a:p>
          <a:r>
            <a:rPr lang="en-US" sz="1600" dirty="0">
              <a:solidFill>
                <a:schemeClr val="accent5">
                  <a:lumMod val="75000"/>
                </a:schemeClr>
              </a:solidFill>
            </a:rPr>
            <a:t>Triggers, precursors, etc.</a:t>
          </a:r>
        </a:p>
      </dgm:t>
    </dgm:pt>
    <dgm:pt modelId="{F0B7C386-B4C4-4A01-96D1-819C0DC60CDA}" type="parTrans" cxnId="{1F5AE71D-C0D9-4BD1-8E54-27C27E74CFB5}">
      <dgm:prSet/>
      <dgm:spPr/>
      <dgm:t>
        <a:bodyPr/>
        <a:lstStyle/>
        <a:p>
          <a:endParaRPr lang="en-US"/>
        </a:p>
      </dgm:t>
    </dgm:pt>
    <dgm:pt modelId="{6216BE77-F411-44DC-9030-89C41BBCF786}" type="sibTrans" cxnId="{1F5AE71D-C0D9-4BD1-8E54-27C27E74CFB5}">
      <dgm:prSet/>
      <dgm:spPr/>
      <dgm:t>
        <a:bodyPr/>
        <a:lstStyle/>
        <a:p>
          <a:endParaRPr lang="en-US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 custLinFactNeighborX="-774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 custLinFactNeighborX="1291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 custLinFactNeighborX="1385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1F5AE71D-C0D9-4BD1-8E54-27C27E74CFB5}" srcId="{4A6BB192-9983-4F48-BBC5-6E384EED7EC5}" destId="{C1ACFDE2-708C-4F38-81ED-BDAB9D07DF23}" srcOrd="0" destOrd="0" parTransId="{F0B7C386-B4C4-4A01-96D1-819C0DC60CDA}" sibTransId="{6216BE77-F411-44DC-9030-89C41BBCF786}"/>
    <dgm:cxn modelId="{8CF4DC25-D877-43C1-8F31-C8DA5245CF15}" srcId="{349299C9-846E-4827-813A-349CCCE20782}" destId="{CC6B1D37-D5DC-4FA1-9F12-608C2B932BB2}" srcOrd="0" destOrd="0" parTransId="{1CF87CD4-4103-47DF-BA41-A36C9A2EEBDC}" sibTransId="{50C897A5-5F89-4BC5-89B0-D524874B991C}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B217773F-54B8-49A8-9817-6DD25FF4FE52}" type="presOf" srcId="{3AFF5477-7678-4483-A305-45B511DD2F73}" destId="{5E07F9E4-149C-4A89-848F-4ABDD305F0C5}" srcOrd="0" destOrd="1" presId="urn:microsoft.com/office/officeart/2016/7/layout/AccentHomeChevronProcess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8116B9A8-60A9-4981-AA39-4D0A23930486}" srcId="{5D70EFF5-8B31-4A1F-AE44-51E4CF0013EB}" destId="{3AFF5477-7678-4483-A305-45B511DD2F73}" srcOrd="0" destOrd="0" parTransId="{3B1C8251-B330-4017-B2F7-C597011347DF}" sibTransId="{D010E1AA-4883-49BD-AF8D-CE69E2B38781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3BCB43DB-57E2-4A44-9A7B-5EE9C06964B6}" type="presOf" srcId="{CC6B1D37-D5DC-4FA1-9F12-608C2B932BB2}" destId="{810D7AA7-A541-4507-BE7F-36CCF210089F}" srcOrd="0" destOrd="1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A224D7ED-63F6-4C2E-B5D2-B7A45155DBF7}" type="presOf" srcId="{C1ACFDE2-708C-4F38-81ED-BDAB9D07DF23}" destId="{FD7B29F2-0D66-4B4B-BC8A-82DA23575305}" srcOrd="0" destOrd="1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B5F44-29D1-4802-9338-961E24E690F2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3606FE-B9EF-4D84-9C46-951AF1E45A27}">
      <dgm:prSet/>
      <dgm:spPr/>
      <dgm:t>
        <a:bodyPr/>
        <a:lstStyle/>
        <a:p>
          <a:r>
            <a:rPr lang="en-US"/>
            <a:t>Most behavior is learned – good behavior and challenging behavior​</a:t>
          </a:r>
        </a:p>
      </dgm:t>
    </dgm:pt>
    <dgm:pt modelId="{0332CA96-80CC-4797-A81C-3E1D3223566B}" type="parTrans" cxnId="{43B25E66-6EE7-43E4-9900-CC4F0B926217}">
      <dgm:prSet/>
      <dgm:spPr/>
      <dgm:t>
        <a:bodyPr/>
        <a:lstStyle/>
        <a:p>
          <a:endParaRPr lang="en-US"/>
        </a:p>
      </dgm:t>
    </dgm:pt>
    <dgm:pt modelId="{AD18F91F-6BFB-4DDD-88FE-D7E7CDE60AEE}" type="sibTrans" cxnId="{43B25E66-6EE7-43E4-9900-CC4F0B926217}">
      <dgm:prSet/>
      <dgm:spPr/>
      <dgm:t>
        <a:bodyPr/>
        <a:lstStyle/>
        <a:p>
          <a:endParaRPr lang="en-US"/>
        </a:p>
      </dgm:t>
    </dgm:pt>
    <dgm:pt modelId="{F58674F9-EA42-490F-BB92-95EBC406D816}">
      <dgm:prSet/>
      <dgm:spPr/>
      <dgm:t>
        <a:bodyPr/>
        <a:lstStyle/>
        <a:p>
          <a:r>
            <a:rPr lang="en-US" dirty="0"/>
            <a:t>A person can learn new ways of getting his/her needs met!​</a:t>
          </a:r>
        </a:p>
      </dgm:t>
    </dgm:pt>
    <dgm:pt modelId="{8592D9C5-8CB2-4C71-86ED-661E058C79F3}" type="parTrans" cxnId="{44C219C9-5A2D-4346-97F4-74DC940D995E}">
      <dgm:prSet/>
      <dgm:spPr/>
      <dgm:t>
        <a:bodyPr/>
        <a:lstStyle/>
        <a:p>
          <a:endParaRPr lang="en-US"/>
        </a:p>
      </dgm:t>
    </dgm:pt>
    <dgm:pt modelId="{6B2C39AC-4753-4DD3-A232-9995E0E336F0}" type="sibTrans" cxnId="{44C219C9-5A2D-4346-97F4-74DC940D995E}">
      <dgm:prSet/>
      <dgm:spPr/>
      <dgm:t>
        <a:bodyPr/>
        <a:lstStyle/>
        <a:p>
          <a:endParaRPr lang="en-US"/>
        </a:p>
      </dgm:t>
    </dgm:pt>
    <dgm:pt modelId="{76C2DD96-4B29-48B8-9272-AEF034ED6535}">
      <dgm:prSet/>
      <dgm:spPr/>
      <dgm:t>
        <a:bodyPr/>
        <a:lstStyle/>
        <a:p>
          <a:r>
            <a:rPr lang="en-US" dirty="0"/>
            <a:t>Many things are learned inadvertently – our job to determine what keeps that behavior going.</a:t>
          </a:r>
        </a:p>
      </dgm:t>
    </dgm:pt>
    <dgm:pt modelId="{17FFC0CD-AA5D-4599-AE90-8308056A4672}" type="parTrans" cxnId="{01F65B74-AF7B-4C59-B809-27F44CCCC6ED}">
      <dgm:prSet/>
      <dgm:spPr/>
      <dgm:t>
        <a:bodyPr/>
        <a:lstStyle/>
        <a:p>
          <a:endParaRPr lang="en-US"/>
        </a:p>
      </dgm:t>
    </dgm:pt>
    <dgm:pt modelId="{BE853E54-E9CA-4072-B2EE-DD5E577B4BDE}" type="sibTrans" cxnId="{01F65B74-AF7B-4C59-B809-27F44CCCC6ED}">
      <dgm:prSet/>
      <dgm:spPr/>
      <dgm:t>
        <a:bodyPr/>
        <a:lstStyle/>
        <a:p>
          <a:endParaRPr lang="en-US"/>
        </a:p>
      </dgm:t>
    </dgm:pt>
    <dgm:pt modelId="{B6CC24A7-F169-4979-80CD-C9BF2FE9A973}">
      <dgm:prSet/>
      <dgm:spPr/>
      <dgm:t>
        <a:bodyPr/>
        <a:lstStyle/>
        <a:p>
          <a:r>
            <a:rPr lang="en-US"/>
            <a:t>Unlearning unwanted behaviors. </a:t>
          </a:r>
        </a:p>
      </dgm:t>
    </dgm:pt>
    <dgm:pt modelId="{4B8B03CE-5540-4657-8794-32303D1D107D}" type="parTrans" cxnId="{930946CF-159B-4FE2-8641-CC3CA3094FFA}">
      <dgm:prSet/>
      <dgm:spPr/>
      <dgm:t>
        <a:bodyPr/>
        <a:lstStyle/>
        <a:p>
          <a:endParaRPr lang="en-US"/>
        </a:p>
      </dgm:t>
    </dgm:pt>
    <dgm:pt modelId="{D8D52081-B6DB-4D05-A0B0-0B5527F43E9E}" type="sibTrans" cxnId="{930946CF-159B-4FE2-8641-CC3CA3094FFA}">
      <dgm:prSet/>
      <dgm:spPr/>
      <dgm:t>
        <a:bodyPr/>
        <a:lstStyle/>
        <a:p>
          <a:endParaRPr lang="en-US"/>
        </a:p>
      </dgm:t>
    </dgm:pt>
    <dgm:pt modelId="{0D224A76-5401-5646-82F5-75845B0B0F60}" type="pres">
      <dgm:prSet presAssocID="{04BB5F44-29D1-4802-9338-961E24E690F2}" presName="matrix" presStyleCnt="0">
        <dgm:presLayoutVars>
          <dgm:chMax val="1"/>
          <dgm:dir/>
          <dgm:resizeHandles val="exact"/>
        </dgm:presLayoutVars>
      </dgm:prSet>
      <dgm:spPr/>
    </dgm:pt>
    <dgm:pt modelId="{B1F1A089-9834-C444-BADD-999A4EDF90D4}" type="pres">
      <dgm:prSet presAssocID="{04BB5F44-29D1-4802-9338-961E24E690F2}" presName="diamond" presStyleLbl="bgShp" presStyleIdx="0" presStyleCnt="1"/>
      <dgm:spPr/>
    </dgm:pt>
    <dgm:pt modelId="{FCA5FC09-92BC-8C42-91D2-DFA9040CB442}" type="pres">
      <dgm:prSet presAssocID="{04BB5F44-29D1-4802-9338-961E24E690F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D4F035B-4B31-0244-89BC-3FF9368D402F}" type="pres">
      <dgm:prSet presAssocID="{04BB5F44-29D1-4802-9338-961E24E690F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F519D34-CCEB-824D-82B7-B83C3BD2FA57}" type="pres">
      <dgm:prSet presAssocID="{04BB5F44-29D1-4802-9338-961E24E690F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54C241-ED56-DF44-AFB8-57A07103FC2C}" type="pres">
      <dgm:prSet presAssocID="{04BB5F44-29D1-4802-9338-961E24E690F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3B25E66-6EE7-43E4-9900-CC4F0B926217}" srcId="{04BB5F44-29D1-4802-9338-961E24E690F2}" destId="{DF3606FE-B9EF-4D84-9C46-951AF1E45A27}" srcOrd="0" destOrd="0" parTransId="{0332CA96-80CC-4797-A81C-3E1D3223566B}" sibTransId="{AD18F91F-6BFB-4DDD-88FE-D7E7CDE60AEE}"/>
    <dgm:cxn modelId="{01F65B74-AF7B-4C59-B809-27F44CCCC6ED}" srcId="{04BB5F44-29D1-4802-9338-961E24E690F2}" destId="{76C2DD96-4B29-48B8-9272-AEF034ED6535}" srcOrd="2" destOrd="0" parTransId="{17FFC0CD-AA5D-4599-AE90-8308056A4672}" sibTransId="{BE853E54-E9CA-4072-B2EE-DD5E577B4BDE}"/>
    <dgm:cxn modelId="{FA656386-4408-B748-B9ED-02E83C9720EB}" type="presOf" srcId="{B6CC24A7-F169-4979-80CD-C9BF2FE9A973}" destId="{DC54C241-ED56-DF44-AFB8-57A07103FC2C}" srcOrd="0" destOrd="0" presId="urn:microsoft.com/office/officeart/2005/8/layout/matrix3"/>
    <dgm:cxn modelId="{F595E397-2044-0542-A9B5-30FED2D8797D}" type="presOf" srcId="{04BB5F44-29D1-4802-9338-961E24E690F2}" destId="{0D224A76-5401-5646-82F5-75845B0B0F60}" srcOrd="0" destOrd="0" presId="urn:microsoft.com/office/officeart/2005/8/layout/matrix3"/>
    <dgm:cxn modelId="{97B3A1BE-BE95-AD48-A4D8-EE1804EC5F77}" type="presOf" srcId="{DF3606FE-B9EF-4D84-9C46-951AF1E45A27}" destId="{FCA5FC09-92BC-8C42-91D2-DFA9040CB442}" srcOrd="0" destOrd="0" presId="urn:microsoft.com/office/officeart/2005/8/layout/matrix3"/>
    <dgm:cxn modelId="{44C219C9-5A2D-4346-97F4-74DC940D995E}" srcId="{04BB5F44-29D1-4802-9338-961E24E690F2}" destId="{F58674F9-EA42-490F-BB92-95EBC406D816}" srcOrd="1" destOrd="0" parTransId="{8592D9C5-8CB2-4C71-86ED-661E058C79F3}" sibTransId="{6B2C39AC-4753-4DD3-A232-9995E0E336F0}"/>
    <dgm:cxn modelId="{F6A05CC9-14A4-C24F-829E-F56A90F3DEC7}" type="presOf" srcId="{76C2DD96-4B29-48B8-9272-AEF034ED6535}" destId="{2F519D34-CCEB-824D-82B7-B83C3BD2FA57}" srcOrd="0" destOrd="0" presId="urn:microsoft.com/office/officeart/2005/8/layout/matrix3"/>
    <dgm:cxn modelId="{930946CF-159B-4FE2-8641-CC3CA3094FFA}" srcId="{04BB5F44-29D1-4802-9338-961E24E690F2}" destId="{B6CC24A7-F169-4979-80CD-C9BF2FE9A973}" srcOrd="3" destOrd="0" parTransId="{4B8B03CE-5540-4657-8794-32303D1D107D}" sibTransId="{D8D52081-B6DB-4D05-A0B0-0B5527F43E9E}"/>
    <dgm:cxn modelId="{A8E703D0-5D3C-6140-AF34-EF82CB81DA68}" type="presOf" srcId="{F58674F9-EA42-490F-BB92-95EBC406D816}" destId="{FD4F035B-4B31-0244-89BC-3FF9368D402F}" srcOrd="0" destOrd="0" presId="urn:microsoft.com/office/officeart/2005/8/layout/matrix3"/>
    <dgm:cxn modelId="{2CE39202-179D-2645-8C86-9DB212E58B97}" type="presParOf" srcId="{0D224A76-5401-5646-82F5-75845B0B0F60}" destId="{B1F1A089-9834-C444-BADD-999A4EDF90D4}" srcOrd="0" destOrd="0" presId="urn:microsoft.com/office/officeart/2005/8/layout/matrix3"/>
    <dgm:cxn modelId="{F15E6D58-F209-4644-A53A-0C99ACBD6A5F}" type="presParOf" srcId="{0D224A76-5401-5646-82F5-75845B0B0F60}" destId="{FCA5FC09-92BC-8C42-91D2-DFA9040CB442}" srcOrd="1" destOrd="0" presId="urn:microsoft.com/office/officeart/2005/8/layout/matrix3"/>
    <dgm:cxn modelId="{576CFCA9-A7DE-8A44-8F75-664A8F528A54}" type="presParOf" srcId="{0D224A76-5401-5646-82F5-75845B0B0F60}" destId="{FD4F035B-4B31-0244-89BC-3FF9368D402F}" srcOrd="2" destOrd="0" presId="urn:microsoft.com/office/officeart/2005/8/layout/matrix3"/>
    <dgm:cxn modelId="{25C4D277-2A5A-654E-B35D-D2E23D2CA95F}" type="presParOf" srcId="{0D224A76-5401-5646-82F5-75845B0B0F60}" destId="{2F519D34-CCEB-824D-82B7-B83C3BD2FA57}" srcOrd="3" destOrd="0" presId="urn:microsoft.com/office/officeart/2005/8/layout/matrix3"/>
    <dgm:cxn modelId="{0797084E-4660-CC46-8927-22E78FE3B5C4}" type="presParOf" srcId="{0D224A76-5401-5646-82F5-75845B0B0F60}" destId="{DC54C241-ED56-DF44-AFB8-57A07103FC2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1022149" y="2012275"/>
          <a:ext cx="2227784" cy="18348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0" y="3217911"/>
          <a:ext cx="2293580" cy="742594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Environment</a:t>
          </a:r>
        </a:p>
      </dsp:txBody>
      <dsp:txXfrm>
        <a:off x="0" y="3217911"/>
        <a:ext cx="2200756" cy="742594"/>
      </dsp:txXfrm>
    </dsp:sp>
    <dsp:sp modelId="{810D7AA7-A541-4507-BE7F-36CCF210089F}">
      <dsp:nvSpPr>
        <dsp:cNvPr id="0" name=""/>
        <dsp:cNvSpPr/>
      </dsp:nvSpPr>
      <dsp:spPr>
        <a:xfrm>
          <a:off x="183486" y="1100218"/>
          <a:ext cx="1862387" cy="158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</a:rPr>
            <a:t>Provide a safe environment for all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600" kern="1200" dirty="0">
              <a:solidFill>
                <a:schemeClr val="accent2">
                  <a:lumMod val="75000"/>
                </a:schemeClr>
              </a:solidFill>
            </a:rPr>
            <a:t>physically and emotionally  </a:t>
          </a:r>
        </a:p>
      </dsp:txBody>
      <dsp:txXfrm>
        <a:off x="183486" y="1100218"/>
        <a:ext cx="1862387" cy="1589045"/>
      </dsp:txXfrm>
    </dsp:sp>
    <dsp:sp modelId="{E41E7729-FD3F-426D-804C-45BD60BD762D}">
      <dsp:nvSpPr>
        <dsp:cNvPr id="0" name=""/>
        <dsp:cNvSpPr/>
      </dsp:nvSpPr>
      <dsp:spPr>
        <a:xfrm rot="5400000">
          <a:off x="1188513" y="2012275"/>
          <a:ext cx="2227784" cy="18348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210662" y="3217911"/>
          <a:ext cx="2293580" cy="742594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Choices</a:t>
          </a:r>
        </a:p>
      </dsp:txBody>
      <dsp:txXfrm>
        <a:off x="2396311" y="3217911"/>
        <a:ext cx="1922283" cy="742594"/>
      </dsp:txXfrm>
    </dsp:sp>
    <dsp:sp modelId="{5E07F9E4-149C-4A89-848F-4ABDD305F0C5}">
      <dsp:nvSpPr>
        <dsp:cNvPr id="0" name=""/>
        <dsp:cNvSpPr/>
      </dsp:nvSpPr>
      <dsp:spPr>
        <a:xfrm>
          <a:off x="2394149" y="1100218"/>
          <a:ext cx="1862387" cy="158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solidFill>
                <a:schemeClr val="accent1"/>
              </a:solidFill>
            </a:rPr>
            <a:t>Give as many choices as safety allows.</a:t>
          </a:r>
          <a:endParaRPr lang="en-US" sz="2000" kern="1200" dirty="0">
            <a:solidFill>
              <a:schemeClr val="accent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none" kern="1200" dirty="0">
              <a:solidFill>
                <a:schemeClr val="accent1"/>
              </a:solidFill>
            </a:rPr>
            <a:t>Save “Hard Nos” for when necessary</a:t>
          </a:r>
          <a:endParaRPr lang="en-US" sz="1600" kern="1200" dirty="0">
            <a:solidFill>
              <a:schemeClr val="accent1"/>
            </a:solidFill>
          </a:endParaRPr>
        </a:p>
      </dsp:txBody>
      <dsp:txXfrm>
        <a:off x="2394149" y="1100218"/>
        <a:ext cx="1862387" cy="1589045"/>
      </dsp:txXfrm>
    </dsp:sp>
    <dsp:sp modelId="{473F2067-7126-4D56-A328-5A8CFD3D8D52}">
      <dsp:nvSpPr>
        <dsp:cNvPr id="0" name=""/>
        <dsp:cNvSpPr/>
      </dsp:nvSpPr>
      <dsp:spPr>
        <a:xfrm rot="5400000">
          <a:off x="3337805" y="2012275"/>
          <a:ext cx="2227784" cy="18348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359954" y="3217911"/>
          <a:ext cx="2293580" cy="742594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Recognize</a:t>
          </a:r>
          <a:endParaRPr lang="en-US" sz="1800" kern="1200"/>
        </a:p>
      </dsp:txBody>
      <dsp:txXfrm>
        <a:off x="4545603" y="3217911"/>
        <a:ext cx="1922283" cy="742594"/>
      </dsp:txXfrm>
    </dsp:sp>
    <dsp:sp modelId="{FD7B29F2-0D66-4B4B-BC8A-82DA23575305}">
      <dsp:nvSpPr>
        <dsp:cNvPr id="0" name=""/>
        <dsp:cNvSpPr/>
      </dsp:nvSpPr>
      <dsp:spPr>
        <a:xfrm>
          <a:off x="4543440" y="1100218"/>
          <a:ext cx="1862387" cy="158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solidFill>
                <a:schemeClr val="accent5">
                  <a:lumMod val="75000"/>
                </a:schemeClr>
              </a:solidFill>
            </a:rPr>
            <a:t>Know the signs of issues arising in those you serve and work with</a:t>
          </a:r>
          <a:endParaRPr lang="en-US" sz="20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5">
                  <a:lumMod val="75000"/>
                </a:schemeClr>
              </a:solidFill>
            </a:rPr>
            <a:t>Triggers, precursors, etc.</a:t>
          </a:r>
        </a:p>
      </dsp:txBody>
      <dsp:txXfrm>
        <a:off x="4543440" y="1100218"/>
        <a:ext cx="1862387" cy="1589045"/>
      </dsp:txXfrm>
    </dsp:sp>
    <dsp:sp modelId="{2377F551-4CF6-4656-B644-60A7FC1B0F64}">
      <dsp:nvSpPr>
        <dsp:cNvPr id="0" name=""/>
        <dsp:cNvSpPr/>
      </dsp:nvSpPr>
      <dsp:spPr>
        <a:xfrm rot="5400000">
          <a:off x="5548472" y="2012275"/>
          <a:ext cx="2227784" cy="18348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6570621" y="3217911"/>
          <a:ext cx="2293580" cy="742594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Response</a:t>
          </a:r>
        </a:p>
      </dsp:txBody>
      <dsp:txXfrm>
        <a:off x="6756270" y="3217911"/>
        <a:ext cx="1922283" cy="742594"/>
      </dsp:txXfrm>
    </dsp:sp>
    <dsp:sp modelId="{1F1B09A6-DA7E-41D1-B8A6-E3B6E775E5C1}">
      <dsp:nvSpPr>
        <dsp:cNvPr id="0" name=""/>
        <dsp:cNvSpPr/>
      </dsp:nvSpPr>
      <dsp:spPr>
        <a:xfrm>
          <a:off x="6754108" y="1100218"/>
          <a:ext cx="1862387" cy="158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 dirty="0">
              <a:solidFill>
                <a:schemeClr val="accent3">
                  <a:lumMod val="75000"/>
                </a:schemeClr>
              </a:solidFill>
            </a:rPr>
            <a:t>Use this knew knowledge to change policy, practice, and procedures that aren’t currently aligned with the needs of students</a:t>
          </a:r>
          <a:endParaRPr lang="en-US" sz="17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6754108" y="1100218"/>
        <a:ext cx="1862387" cy="1589045"/>
      </dsp:txXfrm>
    </dsp:sp>
    <dsp:sp modelId="{E2C584B7-5B6E-4F6E-A7B8-E679FEF7BC4D}">
      <dsp:nvSpPr>
        <dsp:cNvPr id="0" name=""/>
        <dsp:cNvSpPr/>
      </dsp:nvSpPr>
      <dsp:spPr>
        <a:xfrm rot="5400000">
          <a:off x="7695608" y="2012275"/>
          <a:ext cx="2227784" cy="18348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8717757" y="3217911"/>
          <a:ext cx="2293580" cy="742594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Empower</a:t>
          </a:r>
          <a:endParaRPr lang="en-US" sz="1800" kern="1200"/>
        </a:p>
      </dsp:txBody>
      <dsp:txXfrm>
        <a:off x="8903406" y="3217911"/>
        <a:ext cx="1922283" cy="742594"/>
      </dsp:txXfrm>
    </dsp:sp>
    <dsp:sp modelId="{B73D2BBA-574C-491E-A31C-8B6EA5CC871A}">
      <dsp:nvSpPr>
        <dsp:cNvPr id="0" name=""/>
        <dsp:cNvSpPr/>
      </dsp:nvSpPr>
      <dsp:spPr>
        <a:xfrm>
          <a:off x="8901243" y="1100218"/>
          <a:ext cx="1862387" cy="158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4">
                  <a:lumMod val="75000"/>
                </a:schemeClr>
              </a:solidFill>
            </a:rPr>
            <a:t>Give the individual what is needed to build skills and be successful. </a:t>
          </a:r>
        </a:p>
      </dsp:txBody>
      <dsp:txXfrm>
        <a:off x="8901243" y="1100218"/>
        <a:ext cx="1862387" cy="1589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1A089-9834-C444-BADD-999A4EDF90D4}">
      <dsp:nvSpPr>
        <dsp:cNvPr id="0" name=""/>
        <dsp:cNvSpPr/>
      </dsp:nvSpPr>
      <dsp:spPr>
        <a:xfrm>
          <a:off x="692222" y="0"/>
          <a:ext cx="6333066" cy="633306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A5FC09-92BC-8C42-91D2-DFA9040CB442}">
      <dsp:nvSpPr>
        <dsp:cNvPr id="0" name=""/>
        <dsp:cNvSpPr/>
      </dsp:nvSpPr>
      <dsp:spPr>
        <a:xfrm>
          <a:off x="1293863" y="601641"/>
          <a:ext cx="2469895" cy="2469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Most behavior is learned – good behavior and challenging behavior​</a:t>
          </a:r>
        </a:p>
      </dsp:txBody>
      <dsp:txXfrm>
        <a:off x="1414433" y="722211"/>
        <a:ext cx="2228755" cy="2228755"/>
      </dsp:txXfrm>
    </dsp:sp>
    <dsp:sp modelId="{FD4F035B-4B31-0244-89BC-3FF9368D402F}">
      <dsp:nvSpPr>
        <dsp:cNvPr id="0" name=""/>
        <dsp:cNvSpPr/>
      </dsp:nvSpPr>
      <dsp:spPr>
        <a:xfrm>
          <a:off x="3953751" y="601641"/>
          <a:ext cx="2469895" cy="24698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person can learn new ways of getting his/her needs met!​</a:t>
          </a:r>
        </a:p>
      </dsp:txBody>
      <dsp:txXfrm>
        <a:off x="4074321" y="722211"/>
        <a:ext cx="2228755" cy="2228755"/>
      </dsp:txXfrm>
    </dsp:sp>
    <dsp:sp modelId="{2F519D34-CCEB-824D-82B7-B83C3BD2FA57}">
      <dsp:nvSpPr>
        <dsp:cNvPr id="0" name=""/>
        <dsp:cNvSpPr/>
      </dsp:nvSpPr>
      <dsp:spPr>
        <a:xfrm>
          <a:off x="1293863" y="3261528"/>
          <a:ext cx="2469895" cy="24698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Many things are learned inadvertently – our job to determine what keeps that behavior going.</a:t>
          </a:r>
        </a:p>
      </dsp:txBody>
      <dsp:txXfrm>
        <a:off x="1414433" y="3382098"/>
        <a:ext cx="2228755" cy="2228755"/>
      </dsp:txXfrm>
    </dsp:sp>
    <dsp:sp modelId="{DC54C241-ED56-DF44-AFB8-57A07103FC2C}">
      <dsp:nvSpPr>
        <dsp:cNvPr id="0" name=""/>
        <dsp:cNvSpPr/>
      </dsp:nvSpPr>
      <dsp:spPr>
        <a:xfrm>
          <a:off x="3953751" y="3261528"/>
          <a:ext cx="2469895" cy="24698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Unlearning unwanted behaviors. </a:t>
          </a:r>
        </a:p>
      </dsp:txBody>
      <dsp:txXfrm>
        <a:off x="4074321" y="3382098"/>
        <a:ext cx="2228755" cy="2228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Pyramid: bottom – up. First communicate through and learn social interactions, gain attention/listening skills, play skills, start to understand language, start to speak language, then learn correct speech sounds.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2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9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C6840B-D6FC-4188-BE40-B4472591F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-167425"/>
            <a:ext cx="15820980" cy="8899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4B6D75-E1B1-4DAE-9C9E-FD3809B7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DCDC7-EFE4-4AAF-B270-F7ADD81A2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1718"/>
            <a:ext cx="3932237" cy="35472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CB85D-F183-4219-BE3B-DF4A07BC2558}"/>
              </a:ext>
            </a:extLst>
          </p:cNvPr>
          <p:cNvSpPr/>
          <p:nvPr userDrawn="1"/>
        </p:nvSpPr>
        <p:spPr>
          <a:xfrm>
            <a:off x="5240338" y="6200774"/>
            <a:ext cx="6407532" cy="4000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01687D-838B-4EB9-AC1D-41788E4579FE}"/>
              </a:ext>
            </a:extLst>
          </p:cNvPr>
          <p:cNvSpPr/>
          <p:nvPr userDrawn="1"/>
        </p:nvSpPr>
        <p:spPr>
          <a:xfrm>
            <a:off x="5240338" y="457200"/>
            <a:ext cx="6172200" cy="4000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  <p:sldLayoutId id="214748371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lumenlearning.com/wm-abnormalpsych/chapter/intellectual-disabilities/#:~:text=Formerly%20known%20as%20mental%20retardation,moderate%2C%20severe%2C%20and%20profound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hyperlink" Target="mailto:sshaw@newbeginningsbehavioraltherapy.com" TargetMode="External"/><Relationship Id="rId4" Type="http://schemas.openxmlformats.org/officeDocument/2006/relationships/hyperlink" Target="mailto:kmesser@newbeginningsbeahvioraltherapy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026" name="Picture 2" descr="What Are The Takeaways Of Neurodiversity Celebration Week">
            <a:extLst>
              <a:ext uri="{FF2B5EF4-FFF2-40B4-BE49-F238E27FC236}">
                <a16:creationId xmlns:a16="http://schemas.microsoft.com/office/drawing/2014/main" id="{EF3A1C83-13DF-0760-E2C1-83A44B580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19572"/>
          <a:stretch/>
        </p:blipFill>
        <p:spPr bwMode="auto">
          <a:xfrm>
            <a:off x="20" y="-8878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22" y="457598"/>
            <a:ext cx="7570169" cy="2344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“Bridging the Gap”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3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043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7020" y="4274911"/>
            <a:ext cx="6247107" cy="1096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</a:rPr>
              <a:t>Kristen Messer, M.Ed., BCBA, COBA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Updated 01/05/2026 by Sarah Shaw, MS, BCBA, COBA</a:t>
            </a: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How To Help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b="1" cap="all" spc="100">
              <a:solidFill>
                <a:schemeClr val="accent2"/>
              </a:solidFill>
            </a:endParaRPr>
          </a:p>
        </p:txBody>
      </p:sp>
      <p:graphicFrame>
        <p:nvGraphicFramePr>
          <p:cNvPr id="14" name="Content Placeholder 6" descr="timeline SmartArt Graphic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275933"/>
              </p:ext>
            </p:extLst>
          </p:nvPr>
        </p:nvGraphicFramePr>
        <p:xfrm>
          <a:off x="838200" y="953683"/>
          <a:ext cx="11013489" cy="495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EDF2-68B0-B7EE-AAD1-5D932B1E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D947-EABA-8E56-9EE0-A0F3F023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2"/>
            <a:ext cx="4895850" cy="4833257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Safe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Easy to navigate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Tools available to make the experience easier: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Fidgets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Seating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Lightening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Noise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15583-5408-58B3-C624-32E4F685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B9C74-DBEB-CEC6-95A4-5EEDA8ED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46" y="3860695"/>
            <a:ext cx="3320291" cy="20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assroom Seating Kit">
            <a:extLst>
              <a:ext uri="{FF2B5EF4-FFF2-40B4-BE49-F238E27FC236}">
                <a16:creationId xmlns:a16="http://schemas.microsoft.com/office/drawing/2014/main" id="{EE67A3F5-F566-8ED1-11CB-CFDC5118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09" y="0"/>
            <a:ext cx="3750679" cy="375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0+ Pack Fidget Toys Set,Pop It Relieves Stress and Anxiety Sensory Fidget  Toy for Children Girls Adults, Gift for Birthday Party Favors, Classroom  Rewards Prizes, Carnival, Piñata Goodie Bag Fillers : Amazon.ca:">
            <a:extLst>
              <a:ext uri="{FF2B5EF4-FFF2-40B4-BE49-F238E27FC236}">
                <a16:creationId xmlns:a16="http://schemas.microsoft.com/office/drawing/2014/main" id="{C58EBA9E-B587-985B-ACE0-98B60BFC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84" y="2366331"/>
            <a:ext cx="27432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1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EC68A-47D1-6F3C-61C5-61801FCC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692" y="136525"/>
            <a:ext cx="4195674" cy="125297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Choices 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Y CHOICE BOARD - ADHD Autism Aspergers SEN | Grelly USA">
            <a:extLst>
              <a:ext uri="{FF2B5EF4-FFF2-40B4-BE49-F238E27FC236}">
                <a16:creationId xmlns:a16="http://schemas.microsoft.com/office/drawing/2014/main" id="{30FEC83D-9D75-789A-60FB-A522777B3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12431" b="2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C1A5A-ED21-5313-A7F3-BFB20A2D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6" y="1389495"/>
            <a:ext cx="4928446" cy="3390500"/>
          </a:xfrm>
        </p:spPr>
        <p:txBody>
          <a:bodyPr anchor="t">
            <a:no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Provide choices wherever possible to ensure others have some control over the activity/situation</a:t>
            </a:r>
            <a:br>
              <a:rPr lang="en-US" sz="2200" dirty="0">
                <a:solidFill>
                  <a:schemeClr val="accent2"/>
                </a:solidFill>
              </a:rPr>
            </a:br>
            <a:endParaRPr lang="en-US" sz="2200" dirty="0">
              <a:solidFill>
                <a:schemeClr val="accent2"/>
              </a:solidFill>
            </a:endParaRPr>
          </a:p>
          <a:p>
            <a:r>
              <a:rPr lang="en-US" sz="2200" dirty="0">
                <a:solidFill>
                  <a:schemeClr val="accent2"/>
                </a:solidFill>
              </a:rPr>
              <a:t>Save “hard no” for when safety requires this answer</a:t>
            </a:r>
          </a:p>
          <a:p>
            <a:endParaRPr lang="en-US" sz="2200" dirty="0">
              <a:solidFill>
                <a:schemeClr val="accent2"/>
              </a:solidFill>
            </a:endParaRPr>
          </a:p>
          <a:p>
            <a:r>
              <a:rPr lang="en-US" sz="2200" dirty="0">
                <a:solidFill>
                  <a:schemeClr val="accent2"/>
                </a:solidFill>
              </a:rPr>
              <a:t>What are some examples of ways to give choices?</a:t>
            </a:r>
          </a:p>
        </p:txBody>
      </p:sp>
      <p:sp>
        <p:nvSpPr>
          <p:cNvPr id="103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D6B7C-AA50-A747-1882-4B523A86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04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51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9A70-5EDD-FCD1-3BC5-0D9AD304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Recognize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E7E22-690D-C225-471D-A0589F8B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0" y="1690688"/>
            <a:ext cx="6432512" cy="466566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Understand what some signs and triggers may be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Examples: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Bright lights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Loud area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Uncomfortable seat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Deficits in communication/understanding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Other possible triggers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Sharing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Fire alarm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Others sitting too close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D0C0-D8C3-0857-8324-B427D854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5 Activities to Teach Toddlers to Share">
            <a:extLst>
              <a:ext uri="{FF2B5EF4-FFF2-40B4-BE49-F238E27FC236}">
                <a16:creationId xmlns:a16="http://schemas.microsoft.com/office/drawing/2014/main" id="{D01EFAFE-EA14-D18F-1FA3-20563ED8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35" y="1690688"/>
            <a:ext cx="4429124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does my child hit and how can I help them to stop? — Bespoke Family">
            <a:extLst>
              <a:ext uri="{FF2B5EF4-FFF2-40B4-BE49-F238E27FC236}">
                <a16:creationId xmlns:a16="http://schemas.microsoft.com/office/drawing/2014/main" id="{CEAD39DE-DA37-018D-C231-0DC42861E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6"/>
          <a:stretch/>
        </p:blipFill>
        <p:spPr bwMode="auto">
          <a:xfrm>
            <a:off x="3019828" y="3685381"/>
            <a:ext cx="2485231" cy="3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4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2914F7-A41C-18D1-C333-99835243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00"/>
            <a:ext cx="10515600" cy="123399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Quick Dos and Don’ts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B2EC9-694A-AC2B-2C7A-2E1EE5D24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171852"/>
            <a:ext cx="5070348" cy="5005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Offer choices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Explain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Have visuals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Give warnings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Review expectations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Use small/ easy to understand phrases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Get on their level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Be hyper aware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Ignore non-dangerous behaviors!!!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1CA34D-37B8-94C5-EF9A-F967286F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171852"/>
            <a:ext cx="4553712" cy="5005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 NOT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Assume someone needs help with a situation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Give up!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Approach loudly or with too much expression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force compliance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Over clutter 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Tower, touch, tell 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Over think it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7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mage preview">
            <a:extLst>
              <a:ext uri="{FF2B5EF4-FFF2-40B4-BE49-F238E27FC236}">
                <a16:creationId xmlns:a16="http://schemas.microsoft.com/office/drawing/2014/main" id="{0A81C68B-992E-50BB-626E-FE976E68E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9084">
            <a:off x="4313515" y="3944836"/>
            <a:ext cx="2568121" cy="19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preview">
            <a:extLst>
              <a:ext uri="{FF2B5EF4-FFF2-40B4-BE49-F238E27FC236}">
                <a16:creationId xmlns:a16="http://schemas.microsoft.com/office/drawing/2014/main" id="{F9B3B52D-D0F0-9CA6-499E-9991525A1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43" r="39180"/>
          <a:stretch/>
        </p:blipFill>
        <p:spPr bwMode="auto">
          <a:xfrm rot="4439067">
            <a:off x="330244" y="1669328"/>
            <a:ext cx="1853786" cy="17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preview">
            <a:extLst>
              <a:ext uri="{FF2B5EF4-FFF2-40B4-BE49-F238E27FC236}">
                <a16:creationId xmlns:a16="http://schemas.microsoft.com/office/drawing/2014/main" id="{18BEA816-D65F-1819-47EF-565872465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5"/>
          <a:stretch/>
        </p:blipFill>
        <p:spPr bwMode="auto">
          <a:xfrm rot="5400000">
            <a:off x="4305280" y="1443045"/>
            <a:ext cx="2266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D1131D41-85D8-C13E-D224-048350CE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2936">
            <a:off x="6610678" y="190749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FFE35BB-0A94-68A3-02C9-F5C018D0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Examples of Visuals We Use…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BEA4CB3-A4AF-D5E8-D85C-0000EC19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4017">
            <a:off x="9357054" y="190749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9096106B-B6B0-1BF9-2966-FAD6FA7DB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/>
          <a:stretch/>
        </p:blipFill>
        <p:spPr bwMode="auto">
          <a:xfrm rot="5562320">
            <a:off x="8849852" y="4139528"/>
            <a:ext cx="3167080" cy="20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preview">
            <a:extLst>
              <a:ext uri="{FF2B5EF4-FFF2-40B4-BE49-F238E27FC236}">
                <a16:creationId xmlns:a16="http://schemas.microsoft.com/office/drawing/2014/main" id="{F7A3D40E-0201-F585-E12C-1C38E634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4946">
            <a:off x="1844327" y="374529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preview">
            <a:extLst>
              <a:ext uri="{FF2B5EF4-FFF2-40B4-BE49-F238E27FC236}">
                <a16:creationId xmlns:a16="http://schemas.microsoft.com/office/drawing/2014/main" id="{72F82FD7-6DA5-BE81-A59C-61D8BB8F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3852">
            <a:off x="6526534" y="363169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preview">
            <a:extLst>
              <a:ext uri="{FF2B5EF4-FFF2-40B4-BE49-F238E27FC236}">
                <a16:creationId xmlns:a16="http://schemas.microsoft.com/office/drawing/2014/main" id="{5E371CF3-2928-8A8E-8646-C9B39E284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8" r="38461"/>
          <a:stretch/>
        </p:blipFill>
        <p:spPr bwMode="auto">
          <a:xfrm rot="5826278">
            <a:off x="156496" y="3305896"/>
            <a:ext cx="1875725" cy="19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7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2F8CE0-D9DD-43DF-90EA-12493D65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58" y="162660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chemeClr val="accent2"/>
                </a:solidFill>
              </a:rPr>
              <a:t>Behaviors are Learned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9C7A2-2E6C-450F-838D-18326F4F2F1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B98DA0-96D3-4742-855C-D5638F6FAA7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237458A-EBA1-839C-F742-0E096B5F72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8221" y="237067"/>
          <a:ext cx="7717511" cy="633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54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44D8-F861-43A1-87F7-61755371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129" y="898814"/>
            <a:ext cx="5992294" cy="1128068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Four Functions of Behavior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ED9E5-4404-4AB2-AB38-A3D82A4D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638" y="2084686"/>
            <a:ext cx="6042785" cy="3979585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Attention-Seeking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Access to Desired Items/Actions/Activities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Automatic 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Escape or Avoidance </a:t>
            </a:r>
          </a:p>
          <a:p>
            <a:endParaRPr lang="en-US" sz="2400" dirty="0"/>
          </a:p>
        </p:txBody>
      </p:sp>
      <p:pic>
        <p:nvPicPr>
          <p:cNvPr id="4100" name="Picture 4" descr="A child standing in a hallway&#10;&#10;Description automatically generated">
            <a:extLst>
              <a:ext uri="{FF2B5EF4-FFF2-40B4-BE49-F238E27FC236}">
                <a16:creationId xmlns:a16="http://schemas.microsoft.com/office/drawing/2014/main" id="{0CF39829-43B2-4107-944E-E1EA880A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r="6190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 young child making a face&#10;&#10;Description automatically generated">
            <a:extLst>
              <a:ext uri="{FF2B5EF4-FFF2-40B4-BE49-F238E27FC236}">
                <a16:creationId xmlns:a16="http://schemas.microsoft.com/office/drawing/2014/main" id="{C0F298CC-2805-41BA-B6ED-FB1CA16A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-1" b="30353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2345-869A-413A-B740-CEADE151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96" y="2568273"/>
            <a:ext cx="3338001" cy="193980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Eight Types of Prevention Strategies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231A5B8-FE9C-4CF9-98A1-9BAB781FF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" t="4119" r="3493" b="2460"/>
          <a:stretch/>
        </p:blipFill>
        <p:spPr>
          <a:xfrm>
            <a:off x="4974086" y="218353"/>
            <a:ext cx="6440479" cy="66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2EFE59-48B7-4DB4-8D99-84FB47F8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337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Positive Reinforcement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866C25-D7F1-43EF-9C9F-641865145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72" y="742209"/>
            <a:ext cx="5608830" cy="52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36" y="259293"/>
            <a:ext cx="3716392" cy="1339999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+mn-lt"/>
              </a:rPr>
              <a:t>Agenda</a:t>
            </a:r>
            <a:endParaRPr lang="en-US" sz="5400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3139" y="1906292"/>
            <a:ext cx="3913387" cy="438541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400" dirty="0"/>
              <a:t>Neurodiversity</a:t>
            </a:r>
            <a:br>
              <a:rPr lang="en-US" sz="2400" dirty="0"/>
            </a:b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/>
              <a:t>Trauma Informed Care</a:t>
            </a:r>
            <a:br>
              <a:rPr lang="en-US" sz="2400" dirty="0"/>
            </a:b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/>
              <a:t>Ways to Help Kiddos</a:t>
            </a:r>
            <a:br>
              <a:rPr lang="en-US" sz="2400" dirty="0"/>
            </a:b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Quick Do/Do NOT </a:t>
            </a:r>
            <a:br>
              <a:rPr lang="en-US" sz="2400" dirty="0"/>
            </a:br>
            <a:endParaRPr lang="en-US" sz="2400" dirty="0"/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Visuals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 Bit </a:t>
            </a:r>
            <a:r>
              <a:rPr lang="en-US" sz="2400" dirty="0"/>
              <a:t>A</a:t>
            </a:r>
            <a:r>
              <a:rPr lang="en-US" sz="2400" dirty="0">
                <a:solidFill>
                  <a:schemeClr val="bg1"/>
                </a:solidFill>
              </a:rPr>
              <a:t>bout </a:t>
            </a:r>
            <a:r>
              <a:rPr lang="en-US" sz="2400" dirty="0"/>
              <a:t>B</a:t>
            </a:r>
            <a:r>
              <a:rPr lang="en-US" sz="2400" dirty="0">
                <a:solidFill>
                  <a:schemeClr val="bg1"/>
                </a:solidFill>
              </a:rPr>
              <a:t>ehavior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Positive Reinforcement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Staying Safe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2" name="Picture 4" descr="Exertis Reveals Plan for Greater Diversity and Inclusion">
            <a:extLst>
              <a:ext uri="{FF2B5EF4-FFF2-40B4-BE49-F238E27FC236}">
                <a16:creationId xmlns:a16="http://schemas.microsoft.com/office/drawing/2014/main" id="{D12505D2-7F2D-7D99-D3B7-B7823EB7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1" y="1574537"/>
            <a:ext cx="6202216" cy="37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FA54DB-B44E-43CF-8FEB-73F3BF6A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Types Of Reinforcers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69880F-493B-4F04-ACC1-7B3E6F38C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1534"/>
          <a:stretch/>
        </p:blipFill>
        <p:spPr>
          <a:xfrm>
            <a:off x="319265" y="2085104"/>
            <a:ext cx="11548872" cy="30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9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E65E-AB31-4094-9989-4FACF594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stay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7696D-8EA1-4326-8169-5FCCFBC6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Ignore Non-Dangerous Behaviors </a:t>
            </a:r>
          </a:p>
          <a:p>
            <a:pPr lvl="1"/>
            <a:r>
              <a:rPr lang="en-US" dirty="0"/>
              <a:t>Avoid eye contact</a:t>
            </a:r>
          </a:p>
          <a:p>
            <a:pPr lvl="1"/>
            <a:r>
              <a:rPr lang="en-US" dirty="0"/>
              <a:t>Do not touch the child- walk away if necessary</a:t>
            </a:r>
          </a:p>
          <a:p>
            <a:pPr lvl="1"/>
            <a:r>
              <a:rPr lang="en-US" dirty="0"/>
              <a:t>Use a neutral facial expression- don’t react! </a:t>
            </a:r>
          </a:p>
          <a:p>
            <a:pPr lvl="1"/>
            <a:r>
              <a:rPr lang="en-US" dirty="0"/>
              <a:t>Do not talk to the child or respond to demands</a:t>
            </a:r>
          </a:p>
          <a:p>
            <a:r>
              <a:rPr lang="en-US" dirty="0"/>
              <a:t>Body positioning</a:t>
            </a:r>
          </a:p>
          <a:p>
            <a:pPr lvl="1"/>
            <a:r>
              <a:rPr lang="en-US" dirty="0"/>
              <a:t>Know what behaviors you child may engage in and position your body to avoid it</a:t>
            </a:r>
          </a:p>
          <a:p>
            <a:r>
              <a:rPr lang="en-US" dirty="0"/>
              <a:t>Clothing and Hair Pull stabilization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29CA-CB15-4E6E-BC9C-090840DF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A3CC3-0CD6-4AD9-B0A9-A221C2CD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8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72B62A-A33B-95F0-1ED3-24A534D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372" y="2451100"/>
            <a:ext cx="107716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Questions, scenarios or comments?</a:t>
            </a:r>
          </a:p>
        </p:txBody>
      </p:sp>
    </p:spTree>
    <p:extLst>
      <p:ext uri="{BB962C8B-B14F-4D97-AF65-F5344CB8AC3E}">
        <p14:creationId xmlns:p14="http://schemas.microsoft.com/office/powerpoint/2010/main" val="380762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698"/>
            <a:ext cx="9144000" cy="800766"/>
          </a:xfrm>
        </p:spPr>
        <p:txBody>
          <a:bodyPr>
            <a:normAutofit fontScale="90000"/>
          </a:bodyPr>
          <a:lstStyle/>
          <a:p>
            <a:r>
              <a:rPr lang="en-US" sz="5300" b="1" u="sng" cap="none" spc="400">
                <a:solidFill>
                  <a:schemeClr val="accent3">
                    <a:lumMod val="75000"/>
                  </a:schemeClr>
                </a:solidFill>
                <a:latin typeface="+mn-lt"/>
              </a:rPr>
              <a:t>References</a:t>
            </a:r>
            <a:endParaRPr lang="en-US" u="sng" cap="none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13895"/>
            <a:ext cx="9143999" cy="455424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American Psychiatric Association. (2013).</a:t>
            </a:r>
            <a:r>
              <a:rPr lang="en-US" sz="1600" b="0" i="1" dirty="0">
                <a:effectLst/>
              </a:rPr>
              <a:t> Diagnostic and statistical manual of mental disorders</a:t>
            </a:r>
            <a:r>
              <a:rPr lang="en-US" sz="1600" b="0" i="0" dirty="0">
                <a:effectLst/>
              </a:rPr>
              <a:t> (5th ed.). Arlington, VA: Author.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Fleisig</a:t>
            </a:r>
            <a:r>
              <a:rPr lang="en-US" sz="1600" dirty="0">
                <a:effectLst/>
              </a:rPr>
              <a:t>, N., Winston, M. and </a:t>
            </a:r>
            <a:r>
              <a:rPr lang="en-US" sz="1600" dirty="0" err="1">
                <a:effectLst/>
              </a:rPr>
              <a:t>Cuave</a:t>
            </a:r>
            <a:r>
              <a:rPr lang="en-US" sz="1600" dirty="0">
                <a:effectLst/>
              </a:rPr>
              <a:t>, K. (2021) </a:t>
            </a:r>
            <a:r>
              <a:rPr lang="en-US" sz="1600" i="1" dirty="0">
                <a:effectLst/>
              </a:rPr>
              <a:t>Professional Crisis Management Practitioner Manual </a:t>
            </a:r>
            <a:r>
              <a:rPr lang="en-US" sz="1600" dirty="0">
                <a:effectLst/>
              </a:rPr>
              <a:t>. Sunrise, FL: Professional Crisis Management Association, Inc.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Franklin Gothic Book" panose="020B0503020102020204" pitchFamily="34" charset="0"/>
              </a:rPr>
              <a:t>Harris, M., &amp; Fallot, R. (Eds.)(Spring, 2001). </a:t>
            </a:r>
            <a:r>
              <a:rPr lang="en-US" sz="1800" b="0" i="1" u="none" strike="noStrike" dirty="0">
                <a:effectLst/>
                <a:latin typeface="Franklin Gothic Book" panose="020B0503020102020204" pitchFamily="34" charset="0"/>
              </a:rPr>
              <a:t>Using trauma theory to design service systems. New Directions for Mental Health Services, 89. </a:t>
            </a:r>
            <a:r>
              <a:rPr lang="en-US" sz="1800" b="0" i="0" u="none" strike="noStrike" dirty="0">
                <a:effectLst/>
                <a:latin typeface="Franklin Gothic Book" panose="020B0503020102020204" pitchFamily="34" charset="0"/>
              </a:rPr>
              <a:t>San Francisco: Jossey-Bass.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Franklin Gothic Book" panose="020B0503020102020204" pitchFamily="34" charset="0"/>
              </a:rPr>
              <a:t>Wilcox, P. (2012). </a:t>
            </a:r>
            <a:r>
              <a:rPr lang="en-US" sz="1800" b="0" i="1" u="none" strike="noStrike" dirty="0">
                <a:effectLst/>
                <a:latin typeface="Franklin Gothic Book" panose="020B0503020102020204" pitchFamily="34" charset="0"/>
              </a:rPr>
              <a:t>Trauma-Informed Treatment: The Restorative Approach.</a:t>
            </a:r>
            <a:r>
              <a:rPr lang="en-US" sz="1800" b="0" i="0" u="none" strike="noStrike" dirty="0">
                <a:effectLst/>
                <a:latin typeface="Franklin Gothic Book" panose="020B0503020102020204" pitchFamily="34" charset="0"/>
              </a:rPr>
              <a:t> Massachusetts: NEARI Press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Franklin Gothic Book" panose="020B0503020102020204" pitchFamily="34" charset="0"/>
              <a:hlinkClick r:id="rId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dirty="0">
              <a:effectLst/>
              <a:latin typeface="Franklin Gothic Book" panose="020B0503020102020204" pitchFamily="34" charset="0"/>
              <a:hlinkClick r:id="rId2"/>
            </a:endParaRPr>
          </a:p>
          <a:p>
            <a:pPr algn="l"/>
            <a:endParaRPr lang="en-US" sz="1800" dirty="0">
              <a:latin typeface="Franklin Gothic Book" panose="020B05030201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dirty="0">
              <a:effectLst/>
              <a:latin typeface="Franklin Gothic Book" panose="020B05030201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132348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4830" y="2222509"/>
            <a:ext cx="5484848" cy="21638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Kristen Messer, M.Ed., BCBA,COBA</a:t>
            </a:r>
          </a:p>
          <a:p>
            <a:r>
              <a:rPr lang="en-US" dirty="0">
                <a:hlinkClick r:id="rId4"/>
              </a:rPr>
              <a:t>kmesser@newbeginningsbeahvioraltherapy.com</a:t>
            </a:r>
            <a:endParaRPr lang="en-US" dirty="0"/>
          </a:p>
          <a:p>
            <a:r>
              <a:rPr lang="en-US" dirty="0"/>
              <a:t>614-699-1819</a:t>
            </a:r>
          </a:p>
          <a:p>
            <a:r>
              <a:rPr lang="en-US" dirty="0"/>
              <a:t>Sarah Shaw, MS, BCBA, COBA</a:t>
            </a:r>
          </a:p>
          <a:p>
            <a:r>
              <a:rPr lang="en-US" dirty="0">
                <a:hlinkClick r:id="rId5"/>
              </a:rPr>
              <a:t>sshaw@newbeginningsbehavioraltherapy.com</a:t>
            </a:r>
            <a:endParaRPr lang="en-US" dirty="0"/>
          </a:p>
          <a:p>
            <a:r>
              <a:rPr lang="en-US" dirty="0"/>
              <a:t>631-278-0679</a:t>
            </a:r>
          </a:p>
          <a:p>
            <a:endParaRPr lang="en-US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/>
          <a:srcRect t="108" b="108"/>
          <a:stretch/>
        </p:blipFill>
        <p:spPr/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2094C279-DC6C-8F21-E787-19D462B5C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900" y="356812"/>
            <a:ext cx="6953673" cy="137450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u="sng">
                <a:solidFill>
                  <a:schemeClr val="accent3">
                    <a:lumMod val="75000"/>
                  </a:schemeClr>
                </a:solidFill>
              </a:rPr>
              <a:t>Neurodevelopmental Disorders</a:t>
            </a:r>
          </a:p>
        </p:txBody>
      </p:sp>
      <p:sp>
        <p:nvSpPr>
          <p:cNvPr id="2061" name="Oval 206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Why I Love the Term 'Neurodiversity' and You Will Too! - Sue Larkey">
            <a:extLst>
              <a:ext uri="{FF2B5EF4-FFF2-40B4-BE49-F238E27FC236}">
                <a16:creationId xmlns:a16="http://schemas.microsoft.com/office/drawing/2014/main" id="{008CE1CB-DB74-26F2-A2F9-4DC84D71BB1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r="4042" b="-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279" y="2062065"/>
            <a:ext cx="5554881" cy="432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Group of conditions that typically are noticed during early childhood during early development</a:t>
            </a:r>
          </a:p>
          <a:p>
            <a:pPr lvl="2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Impairments in personal, social, academic or occupational functioning </a:t>
            </a:r>
          </a:p>
          <a:p>
            <a:pPr lvl="2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Ranges from very specific limitations to global impairments </a:t>
            </a:r>
          </a:p>
          <a:p>
            <a:pPr lvl="2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Often co-occur (exist together)</a:t>
            </a:r>
          </a:p>
          <a:p>
            <a:pPr lvl="2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Early identification is key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206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cxnSp>
        <p:nvCxnSpPr>
          <p:cNvPr id="206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51846A-8DC2-91B9-EB6A-447385C6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0"/>
            <a:ext cx="7256022" cy="1665520"/>
          </a:xfrm>
        </p:spPr>
        <p:txBody>
          <a:bodyPr>
            <a:normAutofit fontScale="90000"/>
          </a:bodyPr>
          <a:lstStyle/>
          <a:p>
            <a:pPr lvl="2" algn="ctr"/>
            <a:br>
              <a:rPr lang="en-US" sz="44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n-US" sz="4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Neurodevelopmental Disorders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C3E5F-401E-CE8A-F4A1-AD79ADEFA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152525"/>
            <a:ext cx="7256022" cy="50196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Intellectual disabilities (ID)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Measured by IQ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Show deficits in general mental abilities.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Effects reasoning, problem solving, planning, academics,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Can be </a:t>
            </a:r>
            <a:r>
              <a:rPr lang="en-US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mild, moderate, severe, and profound and caused by syndromic or non-syndromic issues</a:t>
            </a:r>
          </a:p>
          <a:p>
            <a:pPr marL="800100" lvl="2" indent="-342900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Syndromic: medical condition such as downs syndrome or fragile X </a:t>
            </a:r>
          </a:p>
          <a:p>
            <a:pPr marL="800100" lvl="2" indent="-342900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Non-syndromic: not due do another medical or behavioral conditions</a:t>
            </a:r>
          </a:p>
          <a:p>
            <a:pPr lvl="1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9ADD0-4B98-3377-AA7C-DFE88074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Intellectual Disabilities - ECCM">
            <a:extLst>
              <a:ext uri="{FF2B5EF4-FFF2-40B4-BE49-F238E27FC236}">
                <a16:creationId xmlns:a16="http://schemas.microsoft.com/office/drawing/2014/main" id="{71C2450A-56C2-6114-E612-8BE800B4FB6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8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8512F-A885-C309-A163-AE9515A5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3" y="214566"/>
            <a:ext cx="7368945" cy="1179576"/>
          </a:xfrm>
        </p:spPr>
        <p:txBody>
          <a:bodyPr>
            <a:normAutofit fontScale="90000"/>
          </a:bodyPr>
          <a:lstStyle/>
          <a:p>
            <a:pPr lvl="2"/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Neurodevelopmental Disorders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6F97A-AB7A-6191-158B-7194200F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986917"/>
            <a:ext cx="6648994" cy="51852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Communication disorders</a:t>
            </a:r>
          </a:p>
          <a:p>
            <a:pPr marL="342900" indent="-342900"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Deficits in use of speech, language, social communication, etc.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Articulation disorder: difficulty producing speech sounds (ex: may say "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fum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" instead of "thumb")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Receptive language disorder: unable to understand language (ex: may not understand directions)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Expressive language disorder: unable to express themselves (ex: may use short phrases but unable to make longer sentences)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Pragmatic language disorder: challenges with social skills (ex: may not engage in a typical conversation or play with toys in a "functional" manner)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D96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F085E-6789-3E86-1289-3AB1E6D0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dirty="0" smtClean="0"/>
              <a:pPr/>
              <a:t>5</a:t>
            </a:fld>
            <a:endParaRPr lang="en-US"/>
          </a:p>
        </p:txBody>
      </p:sp>
      <p:pic>
        <p:nvPicPr>
          <p:cNvPr id="13" name="Picture 13" descr="A colorful pyramid with white text&#10;&#10;Description automatically generated">
            <a:extLst>
              <a:ext uri="{FF2B5EF4-FFF2-40B4-BE49-F238E27FC236}">
                <a16:creationId xmlns:a16="http://schemas.microsoft.com/office/drawing/2014/main" id="{7D8F07F3-0577-2C19-9B2E-861C39AE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16" y="1550732"/>
            <a:ext cx="5680586" cy="40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3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39343E-97A8-9C50-26BE-5CC4EE3A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14" y="192840"/>
            <a:ext cx="7872798" cy="732672"/>
          </a:xfrm>
        </p:spPr>
        <p:txBody>
          <a:bodyPr>
            <a:normAutofit/>
          </a:bodyPr>
          <a:lstStyle/>
          <a:p>
            <a:pPr lvl="2"/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Neurodevelopmental Disorders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EA28D-0855-69AB-0576-589EC503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343608"/>
            <a:ext cx="6190488" cy="482859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Autism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shows deficits in communication and social interactions across multiple contexts.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Hard time with social reciprocity, maintaining and understanding relationships,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Sensory processing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Repetitive behaviors/ stimming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Processing information and executive functioning</a:t>
            </a:r>
          </a:p>
          <a:p>
            <a:pPr marL="800100" lvl="2" indent="-342900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Working memory, task initiation, flexibility, planning, time management, attention, organization,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E4EC9-A022-0BA7-5FDF-12A78088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What is Autism? — Autism Q &amp; A, Blog, Caregivers — AutismBC">
            <a:extLst>
              <a:ext uri="{FF2B5EF4-FFF2-40B4-BE49-F238E27FC236}">
                <a16:creationId xmlns:a16="http://schemas.microsoft.com/office/drawing/2014/main" id="{1B6A29FC-A642-90DA-D0DE-0C83597B86B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8984" l="5639" r="98377">
                        <a14:foregroundMark x1="34387" y1="29414" x2="34302" y2="20430"/>
                        <a14:foregroundMark x1="34302" y1="20430" x2="25416" y2="23984"/>
                        <a14:foregroundMark x1="25416" y1="23984" x2="11662" y2="50430"/>
                        <a14:foregroundMark x1="11662" y1="50430" x2="7817" y2="67695"/>
                        <a14:foregroundMark x1="7817" y1="67695" x2="1922" y2="60742"/>
                        <a14:foregroundMark x1="1922" y1="60742" x2="1153" y2="51445"/>
                        <a14:foregroundMark x1="1153" y1="51445" x2="7518" y2="32969"/>
                        <a14:foregroundMark x1="7518" y1="32969" x2="19778" y2="17344"/>
                        <a14:foregroundMark x1="19778" y1="17344" x2="38872" y2="6914"/>
                        <a14:foregroundMark x1="38872" y1="6914" x2="58437" y2="1914"/>
                        <a14:foregroundMark x1="58437" y1="1914" x2="69628" y2="4141"/>
                        <a14:foregroundMark x1="69628" y1="4141" x2="90816" y2="22617"/>
                        <a14:foregroundMark x1="90816" y1="22617" x2="94447" y2="30820"/>
                        <a14:foregroundMark x1="94447" y1="30820" x2="97095" y2="79844"/>
                        <a14:foregroundMark x1="97095" y1="79844" x2="90602" y2="90938"/>
                        <a14:foregroundMark x1="90602" y1="90938" x2="81076" y2="95352"/>
                        <a14:foregroundMark x1="81076" y1="95352" x2="24178" y2="95352"/>
                        <a14:foregroundMark x1="24178" y1="95352" x2="15079" y2="92305"/>
                        <a14:foregroundMark x1="15079" y1="92305" x2="8116" y2="80586"/>
                        <a14:foregroundMark x1="8116" y1="80586" x2="6194" y2="71445"/>
                        <a14:foregroundMark x1="82700" y1="48633" x2="64930" y2="65000"/>
                        <a14:foregroundMark x1="64930" y1="65000" x2="81632" y2="38281"/>
                        <a14:foregroundMark x1="81632" y1="38281" x2="62537" y2="59570"/>
                        <a14:foregroundMark x1="62537" y1="59570" x2="65399" y2="48555"/>
                        <a14:foregroundMark x1="65399" y1="48555" x2="60359" y2="58125"/>
                        <a14:foregroundMark x1="60359" y1="58125" x2="76378" y2="33359"/>
                        <a14:foregroundMark x1="76378" y1="33359" x2="61897" y2="62187"/>
                        <a14:foregroundMark x1="61897" y1="62187" x2="98419" y2="19805"/>
                        <a14:foregroundMark x1="98419" y1="19805" x2="70440" y2="83750"/>
                        <a14:foregroundMark x1="70440" y1="83750" x2="84323" y2="60313"/>
                        <a14:foregroundMark x1="84323" y1="60313" x2="81162" y2="70781"/>
                        <a14:foregroundMark x1="81162" y1="70781" x2="88979" y2="62383"/>
                        <a14:foregroundMark x1="88979" y1="62383" x2="85049" y2="73828"/>
                        <a14:foregroundMark x1="85049" y1="73828" x2="81546" y2="52695"/>
                        <a14:foregroundMark x1="81546" y1="52695" x2="72448" y2="55508"/>
                        <a14:foregroundMark x1="72448" y1="55508" x2="74071" y2="31250"/>
                        <a14:foregroundMark x1="74071" y1="31250" x2="72277" y2="29063"/>
                        <a14:foregroundMark x1="50235" y1="10234" x2="63135" y2="5313"/>
                        <a14:foregroundMark x1="63135" y1="5313" x2="72063" y2="8711"/>
                        <a14:foregroundMark x1="72063" y1="8711" x2="58437" y2="8945"/>
                        <a14:foregroundMark x1="58437" y1="8945" x2="49295" y2="13633"/>
                        <a14:foregroundMark x1="49295" y1="13633" x2="49082" y2="14570"/>
                        <a14:foregroundMark x1="51388" y1="6250" x2="60743" y2="6602"/>
                        <a14:foregroundMark x1="60743" y1="6602" x2="70440" y2="4492"/>
                        <a14:foregroundMark x1="70440" y1="4492" x2="50705" y2="5000"/>
                        <a14:foregroundMark x1="50705" y1="5000" x2="62153" y2="3125"/>
                        <a14:foregroundMark x1="62153" y1="3125" x2="70654" y2="6836"/>
                        <a14:foregroundMark x1="70654" y1="6836" x2="56429" y2="3711"/>
                        <a14:foregroundMark x1="3845" y1="52617" x2="4955" y2="61758"/>
                        <a14:foregroundMark x1="4955" y1="61758" x2="2008" y2="52969"/>
                        <a14:foregroundMark x1="2008" y1="52969" x2="5639" y2="62617"/>
                        <a14:foregroundMark x1="5639" y1="62617" x2="6578" y2="50000"/>
                        <a14:foregroundMark x1="6578" y1="50000" x2="8885" y2="59414"/>
                        <a14:foregroundMark x1="8885" y1="59414" x2="9270" y2="59492"/>
                        <a14:foregroundMark x1="23580" y1="88125" x2="65314" y2="89570"/>
                        <a14:foregroundMark x1="65314" y1="89219" x2="76677" y2="89648"/>
                        <a14:foregroundMark x1="76677" y1="89648" x2="67322" y2="94727"/>
                        <a14:foregroundMark x1="67322" y1="94727" x2="53353" y2="96367"/>
                        <a14:foregroundMark x1="53353" y1="96367" x2="43229" y2="94727"/>
                        <a14:foregroundMark x1="43229" y1="94727" x2="78214" y2="96719"/>
                        <a14:foregroundMark x1="78214" y1="96719" x2="65314" y2="93828"/>
                        <a14:foregroundMark x1="65314" y1="93828" x2="55105" y2="95859"/>
                        <a14:foregroundMark x1="55105" y1="95859" x2="68646" y2="90508"/>
                        <a14:foregroundMark x1="68646" y1="90508" x2="55575" y2="95000"/>
                        <a14:foregroundMark x1="55575" y1="95000" x2="77915" y2="90859"/>
                        <a14:foregroundMark x1="77915" y1="90859" x2="63862" y2="99336"/>
                        <a14:foregroundMark x1="63862" y1="99336" x2="75438" y2="92617"/>
                        <a14:foregroundMark x1="75438" y1="92617" x2="46860" y2="95000"/>
                        <a14:foregroundMark x1="46860" y1="95000" x2="64545" y2="88125"/>
                        <a14:foregroundMark x1="47928" y1="48984" x2="33704" y2="49336"/>
                        <a14:foregroundMark x1="33704" y1="49336" x2="62324" y2="47383"/>
                        <a14:foregroundMark x1="62324" y1="47383" x2="36950" y2="51094"/>
                        <a14:foregroundMark x1="36950" y1="51094" x2="26741" y2="48125"/>
                        <a14:foregroundMark x1="26741" y1="48125" x2="45835" y2="47773"/>
                        <a14:foregroundMark x1="45835" y1="47773" x2="60145" y2="52773"/>
                        <a14:foregroundMark x1="60145" y1="52773" x2="52243" y2="58281"/>
                        <a14:foregroundMark x1="52243" y1="58281" x2="39428" y2="58984"/>
                        <a14:foregroundMark x1="39428" y1="58984" x2="50491" y2="57695"/>
                        <a14:foregroundMark x1="50491" y1="57695" x2="38189" y2="54414"/>
                        <a14:foregroundMark x1="38189" y1="54414" x2="60530" y2="52031"/>
                        <a14:foregroundMark x1="60530" y1="52031" x2="36267" y2="46094"/>
                        <a14:foregroundMark x1="36267" y1="46094" x2="27424" y2="41172"/>
                        <a14:foregroundMark x1="27424" y1="41172" x2="40965" y2="41172"/>
                        <a14:foregroundMark x1="40965" y1="41172" x2="51089" y2="52773"/>
                        <a14:foregroundMark x1="51089" y1="52773" x2="43144" y2="60078"/>
                        <a14:foregroundMark x1="43144" y1="60078" x2="51645" y2="56250"/>
                        <a14:foregroundMark x1="51645" y1="56250" x2="51773" y2="56250"/>
                        <a14:foregroundMark x1="78086" y1="98633" x2="44425" y2="97383"/>
                        <a14:foregroundMark x1="44425" y1="97383" x2="37505" y2="93555"/>
                        <a14:foregroundMark x1="76506" y1="98984" x2="92909" y2="88750"/>
                        <a14:foregroundMark x1="92909" y1="88750" x2="94703" y2="82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7" b="4277"/>
          <a:stretch>
            <a:fillRect/>
          </a:stretch>
        </p:blipFill>
        <p:spPr bwMode="auto">
          <a:xfrm>
            <a:off x="6579704" y="925512"/>
            <a:ext cx="5143244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4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6149-080F-0435-9CBB-91B0FB29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8" name="Picture 4" descr="What are the 10 Most Common Signs of Autism Spectrum Disorder (ASD)?">
            <a:extLst>
              <a:ext uri="{FF2B5EF4-FFF2-40B4-BE49-F238E27FC236}">
                <a16:creationId xmlns:a16="http://schemas.microsoft.com/office/drawing/2014/main" id="{4B8225A6-A06F-961D-79D6-795A4E5C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43" y="171746"/>
            <a:ext cx="7163771" cy="65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4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78302"/>
            <a:ext cx="5779910" cy="13932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kern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Trauma Informed Care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166" y="1777905"/>
            <a:ext cx="5193579" cy="42653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What is Trauma?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experience of abuse, neglect, loss, violence or witness of violence, terrorism, or disasters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Examples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medical intervention</a:t>
            </a:r>
            <a:r>
              <a:rPr lang="en-US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​, </a:t>
            </a:r>
            <a: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pain</a:t>
            </a:r>
            <a:r>
              <a:rPr lang="en-US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​, </a:t>
            </a:r>
            <a: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isolation, inability to communicate</a:t>
            </a:r>
            <a:r>
              <a:rPr lang="en-US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​, </a:t>
            </a:r>
            <a: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change in caregivers</a:t>
            </a:r>
            <a:r>
              <a:rPr lang="en-US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​, </a:t>
            </a:r>
            <a: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not getting needs met, multiple placements</a:t>
            </a:r>
            <a:r>
              <a:rPr lang="en-US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​, </a:t>
            </a:r>
            <a: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fears/anxieties, shame, repeated failures</a:t>
            </a:r>
            <a:r>
              <a:rPr lang="en-US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​, </a:t>
            </a:r>
            <a: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bullying</a:t>
            </a:r>
            <a:r>
              <a:rPr lang="en-US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​, </a:t>
            </a:r>
            <a: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confusion</a:t>
            </a:r>
            <a:r>
              <a:rPr lang="en-US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​, </a:t>
            </a:r>
            <a: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restraint/seclusion</a:t>
            </a:r>
            <a:br>
              <a:rPr lang="en-US" sz="1800" b="0" i="0" u="none" strike="noStrike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</a:br>
            <a:endParaRPr lang="en-US" sz="18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Who it effects: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EVERYONE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Everyone has trauma of some sort!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8" name="Picture 16" descr="May be an image of text that says 'REALIZE The widespread impact of trauma &amp; who it affects. RECOGNI7 門信 The signs of trauma. RESPOND PRESIST Future trauma by utilizing utilizing your trauma To Trauma with properly aligned practices &amp; procedures. informed care approach. THE 4 R'S OF TRAUMA INFORMED CARE'">
            <a:extLst>
              <a:ext uri="{FF2B5EF4-FFF2-40B4-BE49-F238E27FC236}">
                <a16:creationId xmlns:a16="http://schemas.microsoft.com/office/drawing/2014/main" id="{78C8AC6F-12AF-0728-CC28-457CA004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4" y="405873"/>
            <a:ext cx="4837002" cy="6046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2C42389-2399-2EE3-5C62-9724BCA9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84" y="501651"/>
            <a:ext cx="577991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Universal precautions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Trauma Informed Care - PCMA">
            <a:extLst>
              <a:ext uri="{FF2B5EF4-FFF2-40B4-BE49-F238E27FC236}">
                <a16:creationId xmlns:a16="http://schemas.microsoft.com/office/drawing/2014/main" id="{1F9E0607-E192-E449-78B9-61C0AA0A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62" y="1616167"/>
            <a:ext cx="5607386" cy="2884968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8053C9-E3C0-0A1D-FE04-DDBB4D44D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Universal Protocols: Things we can do help EVERYONE who may have had/ is having trauma responses.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Think of how we used “universal precautions” for health during covid-19 times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5045B-C18B-5160-1044-3AD256AB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6171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{7C0BD75F-DF2E-4464-9734-22B4BA0FDE4A}tf89338750_win32</Template>
  <TotalTime>467</TotalTime>
  <Words>1052</Words>
  <Application>Microsoft Office PowerPoint</Application>
  <PresentationFormat>Widescreen</PresentationFormat>
  <Paragraphs>173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Franklin Gothic Book</vt:lpstr>
      <vt:lpstr>Segoe UI</vt:lpstr>
      <vt:lpstr>Times New Roman</vt:lpstr>
      <vt:lpstr>Univers</vt:lpstr>
      <vt:lpstr>GradientUnivers</vt:lpstr>
      <vt:lpstr>“Bridging the Gap”</vt:lpstr>
      <vt:lpstr>Agenda</vt:lpstr>
      <vt:lpstr>Neurodevelopmental Disorders</vt:lpstr>
      <vt:lpstr>  Neurodevelopmental Disorders   </vt:lpstr>
      <vt:lpstr>Neurodevelopmental Disorders  </vt:lpstr>
      <vt:lpstr>Neurodevelopmental Disorders</vt:lpstr>
      <vt:lpstr>PowerPoint Presentation</vt:lpstr>
      <vt:lpstr>Trauma Informed Care</vt:lpstr>
      <vt:lpstr>Universal precautions</vt:lpstr>
      <vt:lpstr>How To Help</vt:lpstr>
      <vt:lpstr>Environment</vt:lpstr>
      <vt:lpstr>Choices </vt:lpstr>
      <vt:lpstr>Recognize</vt:lpstr>
      <vt:lpstr>Quick Dos and Don’ts </vt:lpstr>
      <vt:lpstr>Examples of Visuals We Use…</vt:lpstr>
      <vt:lpstr>Behaviors are Learned</vt:lpstr>
      <vt:lpstr>Four Functions of Behavior </vt:lpstr>
      <vt:lpstr>Eight Types of Prevention Strategies</vt:lpstr>
      <vt:lpstr>Positive Reinforcement </vt:lpstr>
      <vt:lpstr>Types Of Reinforcers</vt:lpstr>
      <vt:lpstr>How can we stay safe?</vt:lpstr>
      <vt:lpstr>Questions, scenarios or comments?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“Bridging the Gap”</dc:title>
  <dc:creator>Kristen Messer</dc:creator>
  <cp:lastModifiedBy>Jacob Shaw</cp:lastModifiedBy>
  <cp:revision>20</cp:revision>
  <dcterms:created xsi:type="dcterms:W3CDTF">2023-03-21T17:12:28Z</dcterms:created>
  <dcterms:modified xsi:type="dcterms:W3CDTF">2026-01-16T15:16:07Z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